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5"/>
  </p:notesMasterIdLst>
  <p:sldIdLst>
    <p:sldId id="256" r:id="rId2"/>
    <p:sldId id="257" r:id="rId3"/>
    <p:sldId id="259" r:id="rId4"/>
    <p:sldId id="269" r:id="rId5"/>
    <p:sldId id="270" r:id="rId6"/>
    <p:sldId id="273" r:id="rId7"/>
    <p:sldId id="271" r:id="rId8"/>
    <p:sldId id="274" r:id="rId9"/>
    <p:sldId id="275" r:id="rId10"/>
    <p:sldId id="261" r:id="rId11"/>
    <p:sldId id="277" r:id="rId12"/>
    <p:sldId id="276" r:id="rId13"/>
    <p:sldId id="278" r:id="rId14"/>
    <p:sldId id="262" r:id="rId15"/>
    <p:sldId id="282" r:id="rId16"/>
    <p:sldId id="263" r:id="rId17"/>
    <p:sldId id="283" r:id="rId18"/>
    <p:sldId id="280" r:id="rId19"/>
    <p:sldId id="264" r:id="rId20"/>
    <p:sldId id="281" r:id="rId21"/>
    <p:sldId id="265" r:id="rId22"/>
    <p:sldId id="284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4CFBD-34C3-4A9C-BCB9-5A30FE7B2D03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01EEE-31F5-4906-9980-639EBB7CCD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84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1EEE-31F5-4906-9980-639EBB7CCD7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05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1EEE-31F5-4906-9980-639EBB7CCD7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64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1EEE-31F5-4906-9980-639EBB7CCD7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43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4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9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EE2BC-BBF8-A54E-8F59-C11E6BF5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D2234E-496C-F946-E24A-1331F9727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E6DC2-7048-5F75-3C13-E529601F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977F71-11DB-234F-6DBF-C333F9A6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315A2B-EF58-D1FC-BAAC-5AA9B78C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513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8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121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59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7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82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551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13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0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2607ED9-ABF7-4020-9058-A9EB8E65F886}" type="datetimeFigureOut">
              <a:rPr lang="es-ES" smtClean="0"/>
              <a:t>24/10/2023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35606C5-C218-4952-B3E2-84F37D82D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04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FB7A2-4A4A-233A-BD1B-71FEAC74D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0" y="1447801"/>
            <a:ext cx="11214846" cy="1833282"/>
          </a:xfrm>
          <a:noFill/>
        </p:spPr>
        <p:txBody>
          <a:bodyPr/>
          <a:lstStyle/>
          <a:p>
            <a:r>
              <a:rPr lang="es-ES" sz="6000" dirty="0">
                <a:solidFill>
                  <a:schemeClr val="bg1"/>
                </a:solidFill>
                <a:latin typeface="Agency FB" panose="020B0503020202020204" pitchFamily="34" charset="0"/>
              </a:rPr>
              <a:t>                </a:t>
            </a:r>
            <a:r>
              <a:rPr lang="es-E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Barcelona </a:t>
            </a:r>
            <a:r>
              <a:rPr lang="es-E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Rent</a:t>
            </a:r>
            <a:r>
              <a:rPr lang="es-E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s-E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Prediction</a:t>
            </a:r>
            <a:br>
              <a:rPr lang="es-E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</a:br>
            <a:r>
              <a:rPr lang="es-E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</a:rPr>
              <a:t>       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0DD7DC-15BB-CC37-5083-E99E8945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682" y="2590395"/>
            <a:ext cx="8825658" cy="1103063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                         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Horacio Bleda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proyecto Barcelona IT ACADEMY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Octubre 2023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628F5D-6C94-E9B8-5C29-89EE26886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6" y="5739372"/>
            <a:ext cx="515471" cy="5154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8706F2-3063-44B6-61CD-5A72FDE005D5}"/>
              </a:ext>
            </a:extLst>
          </p:cNvPr>
          <p:cNvSpPr txBox="1"/>
          <p:nvPr/>
        </p:nvSpPr>
        <p:spPr>
          <a:xfrm>
            <a:off x="1479177" y="5812441"/>
            <a:ext cx="645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https://www.linkedin.com/in/horacio-bleda-martinez/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5D8E3A-710B-7C2B-8E56-39D557762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6" y="6247048"/>
            <a:ext cx="515471" cy="51547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F929A84-A761-C153-23E9-AC46F70205DB}"/>
              </a:ext>
            </a:extLst>
          </p:cNvPr>
          <p:cNvSpPr txBox="1"/>
          <p:nvPr/>
        </p:nvSpPr>
        <p:spPr>
          <a:xfrm>
            <a:off x="1479177" y="6320117"/>
            <a:ext cx="840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https://github.com/hbleda</a:t>
            </a:r>
          </a:p>
        </p:txBody>
      </p:sp>
    </p:spTree>
    <p:extLst>
      <p:ext uri="{BB962C8B-B14F-4D97-AF65-F5344CB8AC3E}">
        <p14:creationId xmlns:p14="http://schemas.microsoft.com/office/powerpoint/2010/main" val="223058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FADEC-1821-32D3-C029-C6720B18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5564"/>
            <a:ext cx="10058400" cy="2001611"/>
          </a:xfrm>
        </p:spPr>
        <p:txBody>
          <a:bodyPr>
            <a:normAutofit/>
          </a:bodyPr>
          <a:lstStyle/>
          <a:p>
            <a:r>
              <a:rPr lang="es-ES" dirty="0" err="1"/>
              <a:t>BACK-END:Flash</a:t>
            </a:r>
            <a:r>
              <a:rPr lang="es-ES" dirty="0"/>
              <a:t>, ¡La puerta de entrada digital para tu aplicación Python!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14063-67B4-69F6-281E-423FAE473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597727"/>
            <a:ext cx="10058400" cy="1595581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/>
              <a:t>server.py</a:t>
            </a:r>
            <a:r>
              <a:rPr lang="es-ES" dirty="0"/>
              <a:t>: incorporamos el módulo </a:t>
            </a:r>
            <a:r>
              <a:rPr lang="es-ES" dirty="0" err="1"/>
              <a:t>Flask</a:t>
            </a:r>
            <a:r>
              <a:rPr lang="es-ES" dirty="0"/>
              <a:t> que permite a Python servir solicitudes HTTP.  Enrutamiento de solicitudes y respuestas. http://127.0.0.1:5000</a:t>
            </a:r>
          </a:p>
          <a:p>
            <a:r>
              <a:rPr lang="es-ES" b="1" dirty="0"/>
              <a:t>util.py</a:t>
            </a:r>
            <a:r>
              <a:rPr lang="es-ES" dirty="0"/>
              <a:t>:  desarrolla las funciones principales que luego son llamadas desde server.py (función </a:t>
            </a:r>
            <a:r>
              <a:rPr lang="es-ES" b="1" i="1" dirty="0" err="1"/>
              <a:t>get_predict_rent_price</a:t>
            </a:r>
            <a:r>
              <a:rPr lang="es-ES" b="1" i="1" dirty="0"/>
              <a:t>(distritos, barrios, superficie, habitaciones, banyos)</a:t>
            </a:r>
          </a:p>
          <a:p>
            <a:r>
              <a:rPr lang="es-ES" dirty="0"/>
              <a:t>Carpeta “</a:t>
            </a:r>
            <a:r>
              <a:rPr lang="es-ES" b="1" dirty="0" err="1"/>
              <a:t>artifacts</a:t>
            </a:r>
            <a:r>
              <a:rPr lang="es-ES" dirty="0"/>
              <a:t>”: en esta carpeta guardamos el archivo </a:t>
            </a:r>
            <a:r>
              <a:rPr lang="es-ES" dirty="0" err="1"/>
              <a:t>pickle</a:t>
            </a:r>
            <a:r>
              <a:rPr lang="es-ES" dirty="0"/>
              <a:t> con nuestro modelo y el </a:t>
            </a:r>
            <a:r>
              <a:rPr lang="es-ES" dirty="0" err="1"/>
              <a:t>json</a:t>
            </a:r>
            <a:r>
              <a:rPr lang="es-ES" dirty="0"/>
              <a:t> con las columnas.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738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DB4ABAAE-33BD-4DB0-B60A-557CDFA14926}"/>
              </a:ext>
            </a:extLst>
          </p:cNvPr>
          <p:cNvSpPr txBox="1"/>
          <p:nvPr/>
        </p:nvSpPr>
        <p:spPr>
          <a:xfrm>
            <a:off x="849745" y="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server.py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5D055B-2144-6FB3-9184-46A41A73C34A}"/>
              </a:ext>
            </a:extLst>
          </p:cNvPr>
          <p:cNvSpPr txBox="1"/>
          <p:nvPr/>
        </p:nvSpPr>
        <p:spPr>
          <a:xfrm>
            <a:off x="7333673" y="0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util.py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140CD5-0782-A919-6D93-8D7B7141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" y="424256"/>
            <a:ext cx="4483743" cy="43909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72B43-4298-EDFE-44D1-A6C63158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" y="4815183"/>
            <a:ext cx="5798372" cy="15885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C25FBA-59BC-E5A6-0434-A8C3162CA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057" y="414488"/>
            <a:ext cx="6260858" cy="43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FADEC-1821-32D3-C029-C6720B18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Front-</a:t>
            </a:r>
            <a:r>
              <a:rPr lang="es-ES" dirty="0" err="1"/>
              <a:t>end</a:t>
            </a:r>
            <a:r>
              <a:rPr lang="es-ES" dirty="0"/>
              <a:t>: ¡Interfaz visual para desatar el poder de tu modelo!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14063-67B4-69F6-281E-423FAE473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597729"/>
            <a:ext cx="10058400" cy="1521690"/>
          </a:xfrm>
        </p:spPr>
        <p:txBody>
          <a:bodyPr/>
          <a:lstStyle/>
          <a:p>
            <a:r>
              <a:rPr lang="es-ES" dirty="0"/>
              <a:t>app.html: el esqueleto de la aplicación.</a:t>
            </a:r>
          </a:p>
          <a:p>
            <a:r>
              <a:rPr lang="es-ES" dirty="0"/>
              <a:t>app.css: el estilo y apariencia de la aplicación.</a:t>
            </a:r>
          </a:p>
          <a:p>
            <a:r>
              <a:rPr lang="es-ES" dirty="0"/>
              <a:t>app.js: funcionalidad y comportamiento de la aplicación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385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2ABD25-AC5C-E747-0C96-7803765D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5" y="138545"/>
            <a:ext cx="5220888" cy="54606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A5B6A4-9ADF-73EB-24AD-DDAE0E21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68" y="138545"/>
            <a:ext cx="5253471" cy="37453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B750ADF-BE8F-645F-CA63-C15FDE9F8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68" y="3997142"/>
            <a:ext cx="4473197" cy="27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3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6D0F3-CBE9-9B95-398F-3120E98C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703" y="2525868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s-ES" dirty="0"/>
              <a:t>Probamos en local si nuestra aplicación funciona. Vamos a la demostración</a:t>
            </a:r>
          </a:p>
        </p:txBody>
      </p:sp>
    </p:spTree>
    <p:extLst>
      <p:ext uri="{BB962C8B-B14F-4D97-AF65-F5344CB8AC3E}">
        <p14:creationId xmlns:p14="http://schemas.microsoft.com/office/powerpoint/2010/main" val="5656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FADEC-1821-32D3-C029-C6720B18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INCORPORAMOS NGINX A LA ECUACIÓN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614063-67B4-69F6-281E-423FAE473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597729"/>
            <a:ext cx="10058400" cy="1161471"/>
          </a:xfrm>
        </p:spPr>
        <p:txBody>
          <a:bodyPr>
            <a:normAutofit lnSpcReduction="10000"/>
          </a:bodyPr>
          <a:lstStyle/>
          <a:p>
            <a:r>
              <a:rPr lang="es-ES" dirty="0"/>
              <a:t>NGINX facilita el desarrollo local al emular un entorno de servidor.</a:t>
            </a:r>
          </a:p>
          <a:p>
            <a:r>
              <a:rPr lang="es-ES" dirty="0"/>
              <a:t>Permite probar aplicaciones en una máquina local antes de desplegarlas.</a:t>
            </a:r>
          </a:p>
          <a:p>
            <a:r>
              <a:rPr lang="es-ES" dirty="0"/>
              <a:t>Realiza funciones de proxy inverso.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161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E94E6-6036-DDF0-9084-BD8823DF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18740"/>
            <a:ext cx="10058400" cy="2510259"/>
          </a:xfrm>
        </p:spPr>
        <p:txBody>
          <a:bodyPr>
            <a:normAutofit/>
          </a:bodyPr>
          <a:lstStyle/>
          <a:p>
            <a:r>
              <a:rPr lang="es-ES" sz="5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Quiero llevar mi aplicación al mundo:</a:t>
            </a:r>
            <a:br>
              <a:rPr lang="es-ES" sz="5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ES" sz="5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migración a una instancia ec2 en </a:t>
            </a:r>
            <a:r>
              <a:rPr lang="es-ES" sz="5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aws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C3DB79-D15C-EA8F-9027-2276CB9CE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85" y="3553046"/>
            <a:ext cx="10361630" cy="1600846"/>
          </a:xfrm>
        </p:spPr>
        <p:txBody>
          <a:bodyPr/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Dispone de una versión gratuita(free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tier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que nos permite usarla sin coste.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proceso de creación de la instancia usa entorno gráfico y es fácil de utilizar.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6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E94E6-6036-DDF0-9084-BD8823DF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18740"/>
            <a:ext cx="10058400" cy="2510259"/>
          </a:xfrm>
        </p:spPr>
        <p:txBody>
          <a:bodyPr>
            <a:normAutofit/>
          </a:bodyPr>
          <a:lstStyle/>
          <a:p>
            <a:r>
              <a:rPr lang="es-ES" sz="5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Pasos a realizar en el ec2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C3DB79-D15C-EA8F-9027-2276CB9CE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137" y="3165118"/>
            <a:ext cx="10361630" cy="2071900"/>
          </a:xfrm>
        </p:spPr>
        <p:txBody>
          <a:bodyPr>
            <a:normAutofit lnSpcReduction="10000"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Configuración de la máquina virtual, incluyendo reglas que permitan el tráfico HTTP y HTPPS (puertos 80 y 443).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Nos conectamos a la máquina por SSH. Actualizamos el OS e instalamos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nginx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Cargamos la carpeta de nuestro proyecto.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Instalamos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pip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Python y los módulos necesarios para nuestra aplicación(requetiments.txt)</a:t>
            </a:r>
          </a:p>
        </p:txBody>
      </p:sp>
    </p:spTree>
    <p:extLst>
      <p:ext uri="{BB962C8B-B14F-4D97-AF65-F5344CB8AC3E}">
        <p14:creationId xmlns:p14="http://schemas.microsoft.com/office/powerpoint/2010/main" val="283051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55B4F9-D4BF-EF38-AE7A-66921A0F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" y="104039"/>
            <a:ext cx="11904423" cy="20018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8FB6FB-CF32-6CEA-6267-2D9DD75E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5" y="2518422"/>
            <a:ext cx="11904423" cy="23568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880A1A-26AE-70B5-7B18-5E904D1E1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3359"/>
            <a:ext cx="972638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17B81-5D75-92B4-377E-D888A519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¿vemos si funciona?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862092-D0DC-C456-829F-2C3C6D219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564" y="2712535"/>
            <a:ext cx="10878866" cy="520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ec2-13-51-85-154.eu-north-1.compute.amazonaws.com</a:t>
            </a:r>
            <a:endParaRPr lang="es-ES" sz="3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07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3EA74-0D89-A074-D6A2-20AD73AD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>
                <a:solidFill>
                  <a:schemeClr val="bg1"/>
                </a:solidFill>
              </a:rPr>
              <a:t>        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¿Por qué este Proyecto?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9335C-F935-084A-63CB-161F2A32B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6199" y="3665848"/>
            <a:ext cx="8946541" cy="21963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dirty="0"/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Creación de un 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Modelo Predictivo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Desarrollar un modelo para predecir el precio del alquiler en Barcelona basado en registros actuales del mercado. 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Despliegue de una </a:t>
            </a: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Aplicación Accesible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Convertir el modelo en una herramienta globalmente accesible para que todos obtengan una estimación orientativa del precio de alquiler.</a:t>
            </a:r>
          </a:p>
          <a:p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083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25000"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802BC-9EEE-CDD0-45F0-E495620C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59" y="2250679"/>
            <a:ext cx="10058400" cy="1609344"/>
          </a:xfrm>
        </p:spPr>
        <p:txBody>
          <a:bodyPr/>
          <a:lstStyle/>
          <a:p>
            <a:r>
              <a:rPr lang="es-ES" dirty="0"/>
              <a:t>Conclusión – qué me queda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94681D-804F-0D74-189D-95F1544E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2016484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525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25000"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802BC-9EEE-CDD0-45F0-E495620C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224" y="2223785"/>
            <a:ext cx="10058400" cy="1609344"/>
          </a:xfrm>
        </p:spPr>
        <p:txBody>
          <a:bodyPr/>
          <a:lstStyle/>
          <a:p>
            <a:r>
              <a:rPr lang="es-ES" dirty="0"/>
              <a:t>Conclusión – qué me llevo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94681D-804F-0D74-189D-95F1544E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130759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045318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700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20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0B631-008A-3DCC-16DE-3FEFCED0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345" y="512064"/>
            <a:ext cx="9391812" cy="1335209"/>
          </a:xfrm>
        </p:spPr>
        <p:txBody>
          <a:bodyPr>
            <a:normAutofit/>
          </a:bodyPr>
          <a:lstStyle/>
          <a:p>
            <a:r>
              <a:rPr lang="es-ES" sz="4800" dirty="0"/>
              <a:t>Espacio para Preguntas</a:t>
            </a:r>
          </a:p>
        </p:txBody>
      </p:sp>
    </p:spTree>
    <p:extLst>
      <p:ext uri="{BB962C8B-B14F-4D97-AF65-F5344CB8AC3E}">
        <p14:creationId xmlns:p14="http://schemas.microsoft.com/office/powerpoint/2010/main" val="337551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571EC-92A3-6A12-767A-F2A6E09E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Datos, Preprocesamiento y Modelo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C09494-CF71-59A8-7CFE-2A05D2D8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258" y="2654716"/>
            <a:ext cx="9711489" cy="20028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Fuentes de los datos: De fracaso en fracaso hasta la “victoria” final o de cómo he conseguido mi Base de Datos.</a:t>
            </a:r>
          </a:p>
          <a:p>
            <a:endParaRPr lang="es-ES" sz="1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E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68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44ECBA-F60E-4CBB-4E0F-E7C5CD59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1" y="1579271"/>
            <a:ext cx="11277736" cy="39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1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571EC-92A3-6A12-767A-F2A6E09E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 ,Preprocesamiento y Modelo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C09494-CF71-59A8-7CFE-2A05D2D8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475" y="2888764"/>
            <a:ext cx="9471343" cy="179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¿Por qué un modelo de regresión? :</a:t>
            </a:r>
          </a:p>
          <a:p>
            <a:pPr algn="just"/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Precisión: capacidad de producir estimaciones que se alineen estrechamente con los valores reales del mercado.</a:t>
            </a:r>
          </a:p>
          <a:p>
            <a:pPr algn="just"/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Relación: cómo la regresión descifra las interacciones entre variables para predecir precios basados en esas conexiones.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706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876038-6E93-AE2D-7C1B-5A014106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3" y="243613"/>
            <a:ext cx="5384437" cy="649540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0305045-00B4-312C-D3F0-A443B8668FD8}"/>
              </a:ext>
            </a:extLst>
          </p:cNvPr>
          <p:cNvCxnSpPr/>
          <p:nvPr/>
        </p:nvCxnSpPr>
        <p:spPr>
          <a:xfrm flipV="1">
            <a:off x="1930400" y="1394691"/>
            <a:ext cx="5892800" cy="5015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483EFE0C-4BF8-9D03-F67A-B1722E4E3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01" y="243613"/>
            <a:ext cx="5892800" cy="10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571EC-92A3-6A12-767A-F2A6E09E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 ,Preprocesamiento y Modelo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C09494-CF71-59A8-7CFE-2A05D2D8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475" y="2616336"/>
            <a:ext cx="8946541" cy="1475373"/>
          </a:xfrm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 tengo un modelo….¿Y AHORA QUÉ?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Prueba del modelo mediante una función</a:t>
            </a:r>
          </a:p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Exportamos este modelo y los datos de columnas.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067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D81E9F-206F-49CC-5C65-94AB0FDB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14" y="137653"/>
            <a:ext cx="9288171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A71770-C615-7660-1CEA-84E285ED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9" y="1488142"/>
            <a:ext cx="10979684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43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1210</TotalTime>
  <Words>539</Words>
  <Application>Microsoft Office PowerPoint</Application>
  <PresentationFormat>Panorámica</PresentationFormat>
  <Paragraphs>63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Agency FB</vt:lpstr>
      <vt:lpstr>Calibri</vt:lpstr>
      <vt:lpstr>Rockwell</vt:lpstr>
      <vt:lpstr>Rockwell Condensed</vt:lpstr>
      <vt:lpstr>Wingdings</vt:lpstr>
      <vt:lpstr>Letras en madera</vt:lpstr>
      <vt:lpstr>                Barcelona Rent Prediction          </vt:lpstr>
      <vt:lpstr>        ¿Por qué este Proyecto?</vt:lpstr>
      <vt:lpstr>Datos, Preprocesamiento y Modelo</vt:lpstr>
      <vt:lpstr>Presentación de PowerPoint</vt:lpstr>
      <vt:lpstr>Datos ,Preprocesamiento y Modelo</vt:lpstr>
      <vt:lpstr>Presentación de PowerPoint</vt:lpstr>
      <vt:lpstr>Datos ,Preprocesamiento y Modelo</vt:lpstr>
      <vt:lpstr>Presentación de PowerPoint</vt:lpstr>
      <vt:lpstr>Presentación de PowerPoint</vt:lpstr>
      <vt:lpstr>BACK-END:Flash, ¡La puerta de entrada digital para tu aplicación Python!</vt:lpstr>
      <vt:lpstr>Presentación de PowerPoint</vt:lpstr>
      <vt:lpstr>Front-end: ¡Interfaz visual para desatar el poder de tu modelo!</vt:lpstr>
      <vt:lpstr>Presentación de PowerPoint</vt:lpstr>
      <vt:lpstr>Probamos en local si nuestra aplicación funciona. Vamos a la demostración</vt:lpstr>
      <vt:lpstr>INCORPORAMOS NGINX A LA ECUACIÓN</vt:lpstr>
      <vt:lpstr>Quiero llevar mi aplicación al mundo: migración a una instancia ec2 en aws</vt:lpstr>
      <vt:lpstr>Pasos a realizar en el ec2</vt:lpstr>
      <vt:lpstr>Presentación de PowerPoint</vt:lpstr>
      <vt:lpstr>¿vemos si funciona?</vt:lpstr>
      <vt:lpstr>Conclusión – qué me queda</vt:lpstr>
      <vt:lpstr>Conclusión – qué me llevo</vt:lpstr>
      <vt:lpstr>Presentación de PowerPoint</vt:lpstr>
      <vt:lpstr>Espacio para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Barcelona Rent Prices: Análisis y Predicción</dc:title>
  <dc:creator>Horacio Bleda Martínez</dc:creator>
  <cp:lastModifiedBy>Horacio Bleda Martínez</cp:lastModifiedBy>
  <cp:revision>28</cp:revision>
  <dcterms:created xsi:type="dcterms:W3CDTF">2023-10-16T20:04:19Z</dcterms:created>
  <dcterms:modified xsi:type="dcterms:W3CDTF">2023-10-24T08:49:03Z</dcterms:modified>
</cp:coreProperties>
</file>